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E136E-B7C2-4165-8A29-11E66DD13FF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20461-7F38-4B39-A64F-962D22F9B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E136E-B7C2-4165-8A29-11E66DD13FF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20461-7F38-4B39-A64F-962D22F9B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E136E-B7C2-4165-8A29-11E66DD13FF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20461-7F38-4B39-A64F-962D22F9B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E136E-B7C2-4165-8A29-11E66DD13FF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20461-7F38-4B39-A64F-962D22F9B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E136E-B7C2-4165-8A29-11E66DD13FF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20461-7F38-4B39-A64F-962D22F9B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E136E-B7C2-4165-8A29-11E66DD13FF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20461-7F38-4B39-A64F-962D22F9B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E136E-B7C2-4165-8A29-11E66DD13FF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20461-7F38-4B39-A64F-962D22F9B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E136E-B7C2-4165-8A29-11E66DD13FF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20461-7F38-4B39-A64F-962D22F9B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E136E-B7C2-4165-8A29-11E66DD13FF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20461-7F38-4B39-A64F-962D22F9B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E136E-B7C2-4165-8A29-11E66DD13FF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20461-7F38-4B39-A64F-962D22F9B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E136E-B7C2-4165-8A29-11E66DD13FF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20461-7F38-4B39-A64F-962D22F9B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0E136E-B7C2-4165-8A29-11E66DD13FF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A20461-7F38-4B39-A64F-962D22F9B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dana-farber.org/uploadedImages/Library/adult-care/treatment-and-support/support/nutrition-services/nutrition-1_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5486400" cy="5486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br>
              <a:rPr lang="en-US" dirty="0" smtClean="0"/>
            </a:br>
            <a:r>
              <a:rPr lang="en-US" dirty="0" smtClean="0"/>
              <a:t>Day 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Use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060192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Also needed to make RNA and DNA</a:t>
            </a:r>
          </a:p>
          <a:p>
            <a:r>
              <a:rPr lang="en-US" dirty="0" smtClean="0"/>
              <a:t>Required to produce lactose (milk sugar) when breasts are actively secreting milk</a:t>
            </a:r>
            <a:endParaRPr lang="en-US" dirty="0"/>
          </a:p>
        </p:txBody>
      </p:sp>
      <p:pic>
        <p:nvPicPr>
          <p:cNvPr id="24578" name="Picture 2" descr="http://www.meratolpills.co.uk/wp-content/uploads/2011/04/carbohydrates-diges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9052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tore.extension.iastate.edu/DisplayImage.ashx?ProductID=6614&amp;size=product_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167"/>
            <a:ext cx="2895600" cy="28578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208" y="1447800"/>
            <a:ext cx="7022592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Needs depend on individuals energy expenditure</a:t>
            </a:r>
          </a:p>
          <a:p>
            <a:r>
              <a:rPr lang="en-US" dirty="0" smtClean="0"/>
              <a:t>The more physically active, the more </a:t>
            </a:r>
            <a:r>
              <a:rPr lang="en-US" dirty="0" err="1" smtClean="0"/>
              <a:t>carbs</a:t>
            </a:r>
            <a:r>
              <a:rPr lang="en-US" dirty="0" smtClean="0"/>
              <a:t>. you need </a:t>
            </a:r>
          </a:p>
          <a:p>
            <a:r>
              <a:rPr lang="en-US" dirty="0" smtClean="0"/>
              <a:t>Minimal requirement is unknown but estimated intake is 125-175 grams daily</a:t>
            </a:r>
          </a:p>
          <a:p>
            <a:pPr lvl="1"/>
            <a:r>
              <a:rPr lang="en-US" dirty="0" smtClean="0"/>
              <a:t>This prevents protein breakdown and metabolic disorders from excess fat use.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compounds that include fats, oils, and fatlike substances such as phospholipids and cholesterol</a:t>
            </a:r>
          </a:p>
          <a:p>
            <a:r>
              <a:rPr lang="en-US" dirty="0" smtClean="0"/>
              <a:t>Supply energy for cellular processes and help build structures such as cell membranes</a:t>
            </a:r>
          </a:p>
          <a:p>
            <a:r>
              <a:rPr lang="en-US" dirty="0" smtClean="0"/>
              <a:t>Most Common</a:t>
            </a:r>
          </a:p>
          <a:p>
            <a:pPr lvl="1"/>
            <a:r>
              <a:rPr lang="en-US" dirty="0" smtClean="0"/>
              <a:t>triglycerides</a:t>
            </a:r>
          </a:p>
          <a:p>
            <a:endParaRPr lang="en-US" dirty="0"/>
          </a:p>
        </p:txBody>
      </p:sp>
      <p:pic>
        <p:nvPicPr>
          <p:cNvPr id="1026" name="Picture 2" descr="http://t1.gstatic.com/images?q=tbn:ANd9GcQ4B0DOkkyzmm1oDpJWeB2JZkS9E8FWudw_BbqNce4sIXH6MVlJ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14800"/>
            <a:ext cx="3851994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usclehack.com/wp-content/uploads/2008/05/foods-high-in-saturated-f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278" y="1447800"/>
            <a:ext cx="2039722" cy="2133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447800"/>
            <a:ext cx="749808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Triglycerides</a:t>
            </a:r>
          </a:p>
          <a:p>
            <a:pPr lvl="1"/>
            <a:r>
              <a:rPr lang="en-US" dirty="0" smtClean="0"/>
              <a:t>Found in plant and animal-based foods</a:t>
            </a:r>
          </a:p>
          <a:p>
            <a:r>
              <a:rPr lang="en-US" dirty="0" smtClean="0"/>
              <a:t>Saturated Fats</a:t>
            </a:r>
          </a:p>
          <a:p>
            <a:pPr lvl="1"/>
            <a:r>
              <a:rPr lang="en-US" dirty="0" smtClean="0"/>
              <a:t>Mainly found in animal food origins</a:t>
            </a:r>
          </a:p>
          <a:p>
            <a:pPr lvl="1"/>
            <a:r>
              <a:rPr lang="en-US" dirty="0" smtClean="0"/>
              <a:t>Meat, eggs, milk, lard</a:t>
            </a:r>
          </a:p>
          <a:p>
            <a:pPr lvl="1"/>
            <a:r>
              <a:rPr lang="en-US" dirty="0" smtClean="0"/>
              <a:t>In excess, lead to cardiovascular disease</a:t>
            </a:r>
          </a:p>
          <a:p>
            <a:r>
              <a:rPr lang="en-US" dirty="0" smtClean="0"/>
              <a:t>Unsaturated Fats</a:t>
            </a:r>
          </a:p>
          <a:p>
            <a:pPr lvl="1"/>
            <a:r>
              <a:rPr lang="en-US" dirty="0" smtClean="0"/>
              <a:t>Found in plant food origins</a:t>
            </a:r>
          </a:p>
          <a:p>
            <a:pPr lvl="1"/>
            <a:r>
              <a:rPr lang="en-US" dirty="0" smtClean="0"/>
              <a:t>Seeds, nuts, plant oils</a:t>
            </a:r>
          </a:p>
          <a:p>
            <a:pPr lvl="1"/>
            <a:r>
              <a:rPr lang="en-US" dirty="0" smtClean="0"/>
              <a:t>Healthiest</a:t>
            </a:r>
          </a:p>
          <a:p>
            <a:r>
              <a:rPr lang="en-US" dirty="0" smtClean="0"/>
              <a:t>Cholesterol</a:t>
            </a:r>
          </a:p>
          <a:p>
            <a:pPr lvl="1"/>
            <a:r>
              <a:rPr lang="en-US" dirty="0" smtClean="0"/>
              <a:t>Not present in foods of plant origin</a:t>
            </a:r>
          </a:p>
          <a:p>
            <a:pPr lvl="1"/>
            <a:r>
              <a:rPr lang="en-US" dirty="0" smtClean="0"/>
              <a:t>Liver, egg yolk, whole milk, butter, cheese, meats</a:t>
            </a:r>
            <a:endParaRPr lang="en-US" dirty="0"/>
          </a:p>
        </p:txBody>
      </p:sp>
      <p:pic>
        <p:nvPicPr>
          <p:cNvPr id="31750" name="Picture 6" descr="http://t2.gstatic.com/images?q=tbn:ANd9GcTZsqGkk4b575sFxc0_MIuBqQvknRxMbotZu5umIbmvpMRfRK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95825"/>
            <a:ext cx="2114550" cy="2162175"/>
          </a:xfrm>
          <a:prstGeom prst="rect">
            <a:avLst/>
          </a:prstGeom>
          <a:noFill/>
        </p:spPr>
      </p:pic>
      <p:pic>
        <p:nvPicPr>
          <p:cNvPr id="31748" name="Picture 4" descr="http://t2.gstatic.com/images?q=tbn:ANd9GcRE9RtNd5XIHrAogkNDb2-TJ3Rv_MYnd9-R3lIjo52KNUduTxre3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7600"/>
            <a:ext cx="2247900" cy="20383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Sources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2.gstatic.com/images?q=tbn:ANd9GcR2UIdgwLN_Yfta-TV6SNBrpeDmGUja6_4SpjHKtLgpYbTJY-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0"/>
            <a:ext cx="2143125" cy="21431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Supply variety of physiological functions</a:t>
            </a:r>
          </a:p>
          <a:p>
            <a:r>
              <a:rPr lang="en-US" dirty="0" smtClean="0"/>
              <a:t>Mainly supply energy</a:t>
            </a:r>
          </a:p>
          <a:p>
            <a:r>
              <a:rPr lang="en-US" dirty="0" smtClean="0"/>
              <a:t>During digestion, lipids are broken down into fatty acids and glycerol</a:t>
            </a:r>
          </a:p>
          <a:p>
            <a:pPr lvl="1"/>
            <a:r>
              <a:rPr lang="en-US" dirty="0" smtClean="0"/>
              <a:t>Once absorbed, travels though lymph and then to tissues</a:t>
            </a:r>
          </a:p>
          <a:p>
            <a:pPr lvl="1"/>
            <a:r>
              <a:rPr lang="en-US" dirty="0" smtClean="0"/>
              <a:t>Used greatly by Cellular Respiration process	</a:t>
            </a:r>
          </a:p>
          <a:p>
            <a:r>
              <a:rPr lang="en-US" dirty="0" smtClean="0"/>
              <a:t>Fat molecules are stored in adipose tissue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lax seed and cholesterol, cholesterol lower food, flax seed cholesterol, food lowering choleste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402665"/>
            <a:ext cx="2209800" cy="24553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Use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Liver converts fatty acids from one form to another but cannot produce all of them</a:t>
            </a:r>
          </a:p>
          <a:p>
            <a:r>
              <a:rPr lang="en-US" dirty="0" smtClean="0"/>
              <a:t>Essential Fatty Acids</a:t>
            </a:r>
          </a:p>
          <a:p>
            <a:pPr lvl="1"/>
            <a:r>
              <a:rPr lang="en-US" dirty="0" err="1" smtClean="0"/>
              <a:t>Linoleic</a:t>
            </a:r>
            <a:r>
              <a:rPr lang="en-US" dirty="0" smtClean="0"/>
              <a:t> Acid</a:t>
            </a:r>
          </a:p>
          <a:p>
            <a:pPr lvl="2"/>
            <a:r>
              <a:rPr lang="en-US" dirty="0" smtClean="0"/>
              <a:t>Required for </a:t>
            </a:r>
            <a:r>
              <a:rPr lang="en-US" dirty="0" err="1" smtClean="0"/>
              <a:t>phospholipid</a:t>
            </a:r>
            <a:r>
              <a:rPr lang="en-US" dirty="0" smtClean="0"/>
              <a:t> synthesis</a:t>
            </a:r>
          </a:p>
          <a:p>
            <a:pPr lvl="3"/>
            <a:r>
              <a:rPr lang="en-US" dirty="0" smtClean="0"/>
              <a:t>Corn, cottonseed, soy oils are good sources</a:t>
            </a:r>
          </a:p>
          <a:p>
            <a:pPr lvl="1"/>
            <a:r>
              <a:rPr lang="en-US" dirty="0" smtClean="0"/>
              <a:t>Lipoproteins</a:t>
            </a:r>
          </a:p>
          <a:p>
            <a:pPr lvl="2"/>
            <a:r>
              <a:rPr lang="en-US" dirty="0" smtClean="0"/>
              <a:t>Helps regulate cholesterol levels</a:t>
            </a:r>
          </a:p>
          <a:p>
            <a:pPr lvl="3"/>
            <a:r>
              <a:rPr lang="en-US" dirty="0" smtClean="0"/>
              <a:t>LDL, HDL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Amounts and type of fats required vary with individuals habits and goals</a:t>
            </a:r>
          </a:p>
          <a:p>
            <a:r>
              <a:rPr lang="en-US" dirty="0" smtClean="0"/>
              <a:t>Recommendation is to not exceed 30% of calories</a:t>
            </a:r>
          </a:p>
          <a:p>
            <a:r>
              <a:rPr lang="en-US" dirty="0" smtClean="0"/>
              <a:t>Adds flavor to food which explains low fat diets are difficult</a:t>
            </a:r>
          </a:p>
          <a:p>
            <a:r>
              <a:rPr lang="en-US" dirty="0" smtClean="0"/>
              <a:t>Need fat to dissolve fat-soluble vitamins</a:t>
            </a:r>
          </a:p>
          <a:p>
            <a:r>
              <a:rPr lang="en-US" dirty="0" smtClean="0"/>
              <a:t>Babies need the most to prevent deficiency conditions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Polymers of amino acids and involved in a wide variety of functions</a:t>
            </a:r>
          </a:p>
          <a:p>
            <a:endParaRPr lang="en-US" dirty="0"/>
          </a:p>
        </p:txBody>
      </p:sp>
      <p:pic>
        <p:nvPicPr>
          <p:cNvPr id="27650" name="Picture 2" descr="http://publications.nigms.nih.gov/structlife/images/ch1_thou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29840"/>
            <a:ext cx="5410200" cy="4328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Meats, fish, poultry, cheese, nuts, milk, eggs, and cereals are high in protein</a:t>
            </a:r>
          </a:p>
          <a:p>
            <a:r>
              <a:rPr lang="en-US" dirty="0" smtClean="0"/>
              <a:t>Legumes-beans and peas-are less</a:t>
            </a:r>
          </a:p>
          <a:p>
            <a:r>
              <a:rPr lang="en-US" dirty="0" smtClean="0"/>
              <a:t>Essential Amino Acids</a:t>
            </a:r>
          </a:p>
          <a:p>
            <a:pPr lvl="1"/>
            <a:r>
              <a:rPr lang="en-US" dirty="0" smtClean="0"/>
              <a:t>Adults produce all but 8</a:t>
            </a:r>
          </a:p>
          <a:p>
            <a:pPr lvl="1"/>
            <a:r>
              <a:rPr lang="en-US" dirty="0" smtClean="0"/>
              <a:t>Children all but 10</a:t>
            </a:r>
          </a:p>
          <a:p>
            <a:pPr lvl="1"/>
            <a:r>
              <a:rPr lang="en-US" dirty="0" smtClean="0"/>
              <a:t>Must be taken in with diet</a:t>
            </a:r>
          </a:p>
          <a:p>
            <a:r>
              <a:rPr lang="en-US" dirty="0" err="1" smtClean="0"/>
              <a:t>vs</a:t>
            </a:r>
            <a:r>
              <a:rPr lang="en-US" dirty="0" smtClean="0"/>
              <a:t> Nonessential-Produced by body</a:t>
            </a:r>
          </a:p>
          <a:p>
            <a:r>
              <a:rPr lang="en-US" dirty="0" smtClean="0"/>
              <a:t>See table 15.7 on page 431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Sources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20 amino acids must be present in body at the same time for growth and tissue repair to occur</a:t>
            </a:r>
          </a:p>
          <a:p>
            <a:pPr lvl="1"/>
            <a:r>
              <a:rPr lang="en-US" dirty="0" smtClean="0"/>
              <a:t>Protein synthesis doesn’t occur without all 20 present</a:t>
            </a:r>
          </a:p>
          <a:p>
            <a:r>
              <a:rPr lang="en-US" dirty="0" smtClean="0"/>
              <a:t>Complete Proteins-foods that contain all 20 amino acids</a:t>
            </a:r>
          </a:p>
          <a:p>
            <a:pPr lvl="1"/>
            <a:r>
              <a:rPr lang="en-US" dirty="0" smtClean="0"/>
              <a:t>Milk, meats, eggs</a:t>
            </a:r>
          </a:p>
          <a:p>
            <a:r>
              <a:rPr lang="en-US" dirty="0" smtClean="0"/>
              <a:t>Incomplete Proteins-foods that are unable to maintain human tissues or support human growth and development by themselves</a:t>
            </a:r>
          </a:p>
          <a:p>
            <a:pPr lvl="1"/>
            <a:r>
              <a:rPr lang="en-US" dirty="0" smtClean="0"/>
              <a:t>Corn</a:t>
            </a:r>
          </a:p>
          <a:p>
            <a:r>
              <a:rPr lang="en-US" dirty="0" smtClean="0"/>
              <a:t>Partially Complete-Has all 20 but not in correct amounts</a:t>
            </a:r>
          </a:p>
          <a:p>
            <a:pPr lvl="1"/>
            <a:r>
              <a:rPr lang="en-US" dirty="0" smtClean="0"/>
              <a:t>wheat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and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Nutrition:	</a:t>
            </a:r>
          </a:p>
          <a:p>
            <a:pPr lvl="1"/>
            <a:r>
              <a:rPr lang="en-US" dirty="0" smtClean="0"/>
              <a:t>Study of nutrients and how the body utilizes them</a:t>
            </a:r>
          </a:p>
          <a:p>
            <a:r>
              <a:rPr lang="en-US" dirty="0" smtClean="0"/>
              <a:t>Nutrients:</a:t>
            </a:r>
          </a:p>
          <a:p>
            <a:pPr lvl="1"/>
            <a:r>
              <a:rPr lang="en-US" dirty="0" smtClean="0"/>
              <a:t>6 Kinds</a:t>
            </a:r>
          </a:p>
          <a:p>
            <a:pPr lvl="1"/>
            <a:r>
              <a:rPr lang="en-US" dirty="0" smtClean="0"/>
              <a:t>Include: </a:t>
            </a:r>
            <a:r>
              <a:rPr lang="en-US" dirty="0" err="1" smtClean="0"/>
              <a:t>Carbs</a:t>
            </a:r>
            <a:r>
              <a:rPr lang="en-US" dirty="0" smtClean="0"/>
              <a:t>, lipids, proteins, vitamins, minerals and water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Enzymes</a:t>
            </a:r>
          </a:p>
          <a:p>
            <a:pPr lvl="2"/>
            <a:r>
              <a:rPr lang="en-US" dirty="0" smtClean="0"/>
              <a:t>Control metabolic rates</a:t>
            </a:r>
          </a:p>
          <a:p>
            <a:pPr lvl="2"/>
            <a:r>
              <a:rPr lang="en-US" dirty="0" smtClean="0"/>
              <a:t>Clotting factors</a:t>
            </a:r>
          </a:p>
          <a:p>
            <a:pPr lvl="2"/>
            <a:r>
              <a:rPr lang="en-US" dirty="0" smtClean="0"/>
              <a:t>Keratin of skin and hair</a:t>
            </a:r>
          </a:p>
          <a:p>
            <a:pPr lvl="2"/>
            <a:r>
              <a:rPr lang="en-US" dirty="0" err="1" smtClean="0"/>
              <a:t>Elastin</a:t>
            </a:r>
            <a:r>
              <a:rPr lang="en-US" dirty="0" smtClean="0"/>
              <a:t> and collagen of connective tissue</a:t>
            </a:r>
          </a:p>
          <a:p>
            <a:pPr lvl="2"/>
            <a:r>
              <a:rPr lang="en-US" dirty="0" smtClean="0"/>
              <a:t>Plasma proteins that regulate water balance</a:t>
            </a:r>
          </a:p>
          <a:p>
            <a:pPr lvl="2"/>
            <a:r>
              <a:rPr lang="en-US" dirty="0" smtClean="0"/>
              <a:t>Muscle components </a:t>
            </a:r>
            <a:r>
              <a:rPr lang="en-US" dirty="0" err="1" smtClean="0"/>
              <a:t>actin</a:t>
            </a:r>
            <a:r>
              <a:rPr lang="en-US" dirty="0" smtClean="0"/>
              <a:t> and myosin</a:t>
            </a:r>
          </a:p>
          <a:p>
            <a:pPr lvl="2"/>
            <a:r>
              <a:rPr lang="en-US" dirty="0" smtClean="0"/>
              <a:t>Certain hormones</a:t>
            </a:r>
          </a:p>
          <a:p>
            <a:pPr lvl="2"/>
            <a:r>
              <a:rPr lang="en-US" dirty="0" smtClean="0"/>
              <a:t>Antibodies that protect against infection</a:t>
            </a:r>
          </a:p>
          <a:p>
            <a:pPr lvl="1"/>
            <a:r>
              <a:rPr lang="en-US" dirty="0" smtClean="0"/>
              <a:t>Also supply energy after digestion breaks them down into amino acids</a:t>
            </a:r>
          </a:p>
          <a:p>
            <a:pPr lvl="1"/>
            <a:endParaRPr lang="en-US" dirty="0"/>
          </a:p>
        </p:txBody>
      </p:sp>
      <p:pic>
        <p:nvPicPr>
          <p:cNvPr id="36866" name="Picture 2" descr="http://www.juicing-for-health.com/images/protein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67665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hoemee.com/wp-content/uploads/2011/09/protein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572000" cy="3019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498080" cy="4800600"/>
          </a:xfrm>
        </p:spPr>
        <p:txBody>
          <a:bodyPr/>
          <a:lstStyle/>
          <a:p>
            <a:r>
              <a:rPr lang="en-US" dirty="0" smtClean="0"/>
              <a:t>Varies depending on:</a:t>
            </a:r>
          </a:p>
          <a:p>
            <a:pPr lvl="1"/>
            <a:r>
              <a:rPr lang="en-US" dirty="0" smtClean="0"/>
              <a:t>Body size</a:t>
            </a:r>
          </a:p>
          <a:p>
            <a:pPr lvl="1"/>
            <a:r>
              <a:rPr lang="en-US" dirty="0" smtClean="0"/>
              <a:t>Metabolic rates</a:t>
            </a:r>
          </a:p>
          <a:p>
            <a:pPr lvl="1"/>
            <a:r>
              <a:rPr lang="en-US" dirty="0" smtClean="0"/>
              <a:t>Activity level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Avg. adult intake should be 60-150 grams per day</a:t>
            </a:r>
          </a:p>
          <a:p>
            <a:r>
              <a:rPr lang="en-US" dirty="0" smtClean="0"/>
              <a:t>Pregnant women need 30 more grams</a:t>
            </a:r>
          </a:p>
          <a:p>
            <a:r>
              <a:rPr lang="en-US" dirty="0" smtClean="0"/>
              <a:t>Nursing mothers require 20 more g.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compounds required in small amounts for normal metabolism, that cells cannot produce in adequate amounts</a:t>
            </a:r>
          </a:p>
          <a:p>
            <a:r>
              <a:rPr lang="en-US" dirty="0" smtClean="0"/>
              <a:t>Classified based on solubility</a:t>
            </a:r>
          </a:p>
          <a:p>
            <a:pPr lvl="1"/>
            <a:r>
              <a:rPr lang="en-US" dirty="0" smtClean="0"/>
              <a:t>Some dissolve in fats</a:t>
            </a:r>
          </a:p>
          <a:p>
            <a:pPr lvl="2"/>
            <a:r>
              <a:rPr lang="en-US" dirty="0" smtClean="0"/>
              <a:t>A, D, E, K</a:t>
            </a:r>
          </a:p>
          <a:p>
            <a:pPr lvl="1"/>
            <a:r>
              <a:rPr lang="en-US" dirty="0" smtClean="0"/>
              <a:t>Some dissolve in water</a:t>
            </a:r>
          </a:p>
          <a:p>
            <a:pPr lvl="2"/>
            <a:r>
              <a:rPr lang="en-US" dirty="0" smtClean="0"/>
              <a:t>B Vitamins and </a:t>
            </a:r>
            <a:r>
              <a:rPr lang="en-US" dirty="0" err="1" smtClean="0"/>
              <a:t>Vit</a:t>
            </a:r>
            <a:r>
              <a:rPr lang="en-US" dirty="0" smtClean="0"/>
              <a:t>. C</a:t>
            </a:r>
            <a:endParaRPr lang="en-US" dirty="0"/>
          </a:p>
        </p:txBody>
      </p:sp>
      <p:pic>
        <p:nvPicPr>
          <p:cNvPr id="34818" name="Picture 2" descr="http://t3.gstatic.com/images?q=tbn:ANd9GcRD07TpR5QccGQ1FC_zXYKxn0i-XCUTtrHsau5KXbRUIj-Dp7ow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343400"/>
            <a:ext cx="2657475" cy="1714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Fat-Soluble 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Dissolve in fats therefore are associated with lipids and respond the same way</a:t>
            </a:r>
          </a:p>
          <a:p>
            <a:r>
              <a:rPr lang="en-US" dirty="0" smtClean="0"/>
              <a:t>Resist heat so are not broken down when cooked</a:t>
            </a:r>
          </a:p>
          <a:p>
            <a:r>
              <a:rPr lang="en-US" dirty="0" smtClean="0"/>
              <a:t>Accumulate which when taken in excess can lead to overdose</a:t>
            </a:r>
          </a:p>
          <a:p>
            <a:pPr lvl="1"/>
            <a:r>
              <a:rPr lang="en-US" dirty="0" smtClean="0"/>
              <a:t>Too much beta carotene (</a:t>
            </a:r>
            <a:r>
              <a:rPr lang="en-US" dirty="0" err="1" smtClean="0"/>
              <a:t>Vit</a:t>
            </a:r>
            <a:r>
              <a:rPr lang="en-US" dirty="0" smtClean="0"/>
              <a:t>. A) leads to orange tinged skin</a:t>
            </a:r>
          </a:p>
          <a:p>
            <a:r>
              <a:rPr lang="en-US" dirty="0" smtClean="0"/>
              <a:t>SEE TABLE 15.8 on Page 432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30480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836" y="5715000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53400" y="571500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Water-Soluble 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B-Vitamins</a:t>
            </a:r>
          </a:p>
          <a:p>
            <a:pPr lvl="1"/>
            <a:r>
              <a:rPr lang="en-US" dirty="0" smtClean="0"/>
              <a:t>Essential for normal cellular metabolism</a:t>
            </a:r>
          </a:p>
          <a:p>
            <a:pPr lvl="2"/>
            <a:r>
              <a:rPr lang="en-US" dirty="0" smtClean="0"/>
              <a:t>Oxidize carbohydrates, lipids, and proteins</a:t>
            </a:r>
          </a:p>
          <a:p>
            <a:pPr lvl="1"/>
            <a:r>
              <a:rPr lang="en-US" dirty="0" smtClean="0"/>
              <a:t>Found in same types of foods so often called vitamin B complex</a:t>
            </a:r>
          </a:p>
          <a:p>
            <a:pPr lvl="1"/>
            <a:r>
              <a:rPr lang="en-US" dirty="0" smtClean="0"/>
              <a:t>Cooking and food processing can destroy some</a:t>
            </a:r>
          </a:p>
          <a:p>
            <a:r>
              <a:rPr lang="en-US" dirty="0" smtClean="0"/>
              <a:t>Vitamin C</a:t>
            </a:r>
          </a:p>
          <a:p>
            <a:pPr lvl="1"/>
            <a:r>
              <a:rPr lang="en-US" dirty="0" smtClean="0"/>
              <a:t>Lease stable but widespread in plant foods</a:t>
            </a:r>
          </a:p>
          <a:p>
            <a:pPr lvl="1"/>
            <a:r>
              <a:rPr lang="en-US" dirty="0" smtClean="0"/>
              <a:t>Necessary for collagen production, promotes iron </a:t>
            </a:r>
            <a:r>
              <a:rPr lang="en-US" dirty="0" err="1" smtClean="0"/>
              <a:t>abosorption</a:t>
            </a:r>
            <a:endParaRPr lang="en-US" dirty="0" smtClean="0"/>
          </a:p>
          <a:p>
            <a:r>
              <a:rPr lang="en-US" dirty="0" smtClean="0"/>
              <a:t>SEE TABLE 15.9 on Page 433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050792" cy="5181600"/>
          </a:xfrm>
        </p:spPr>
        <p:txBody>
          <a:bodyPr/>
          <a:lstStyle/>
          <a:p>
            <a:r>
              <a:rPr lang="en-US" dirty="0" smtClean="0"/>
              <a:t>Inorganic elements essential in human metabolism</a:t>
            </a:r>
          </a:p>
          <a:p>
            <a:r>
              <a:rPr lang="en-US" dirty="0" smtClean="0"/>
              <a:t>Plants extract from soil so humans obtain from eating plants or eating animals that have eaten plants</a:t>
            </a:r>
            <a:endParaRPr lang="en-US" dirty="0"/>
          </a:p>
        </p:txBody>
      </p:sp>
      <p:pic>
        <p:nvPicPr>
          <p:cNvPr id="40962" name="Picture 2" descr="http://t3.gstatic.com/images?q=tbn:ANd9GcRKxJAtjMUsLlXEeUhyKjEEsdp8Rz0EQHtdPZzZDG1fDzjt3uAH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90600"/>
            <a:ext cx="339741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Contribute about 4% of body weight</a:t>
            </a:r>
          </a:p>
          <a:p>
            <a:r>
              <a:rPr lang="en-US" dirty="0" smtClean="0"/>
              <a:t>Concentrated in bones and teeth</a:t>
            </a:r>
          </a:p>
          <a:p>
            <a:r>
              <a:rPr lang="en-US" dirty="0" smtClean="0"/>
              <a:t>Part of structural materials of all body cells</a:t>
            </a:r>
          </a:p>
          <a:p>
            <a:r>
              <a:rPr lang="en-US" dirty="0" smtClean="0"/>
              <a:t>Constitute part of enzyme molecules</a:t>
            </a:r>
          </a:p>
          <a:p>
            <a:r>
              <a:rPr lang="en-US" dirty="0" smtClean="0"/>
              <a:t>Contribute to osmotic pressure of body fluids</a:t>
            </a:r>
          </a:p>
          <a:p>
            <a:r>
              <a:rPr lang="en-US" dirty="0" smtClean="0"/>
              <a:t>Play a vital role in nerve impulse conduction, muscle fiber contraction, blood coagulation, and maintenance of pH of body fluids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yourhealthandmine.net/vit4bguidetominerals_clip_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79386"/>
            <a:ext cx="3724275" cy="28690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17499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Calcium and Phosphorus account for nearly 75% by weight of the mineral elements on body</a:t>
            </a:r>
          </a:p>
          <a:p>
            <a:r>
              <a:rPr lang="en-US" dirty="0" smtClean="0"/>
              <a:t>Others which account for .05% or more are:</a:t>
            </a:r>
          </a:p>
          <a:p>
            <a:pPr lvl="1"/>
            <a:r>
              <a:rPr lang="en-US" dirty="0" smtClean="0"/>
              <a:t>Potassium</a:t>
            </a:r>
          </a:p>
          <a:p>
            <a:pPr lvl="1"/>
            <a:r>
              <a:rPr lang="en-US" dirty="0" smtClean="0"/>
              <a:t>Sulfur</a:t>
            </a:r>
          </a:p>
          <a:p>
            <a:pPr lvl="1"/>
            <a:r>
              <a:rPr lang="en-US" dirty="0" smtClean="0"/>
              <a:t>Sodium</a:t>
            </a:r>
          </a:p>
          <a:p>
            <a:pPr lvl="1"/>
            <a:r>
              <a:rPr lang="en-US" dirty="0" smtClean="0"/>
              <a:t>Chlorine</a:t>
            </a:r>
          </a:p>
          <a:p>
            <a:pPr lvl="1"/>
            <a:r>
              <a:rPr lang="en-US" dirty="0" smtClean="0"/>
              <a:t>Magnesium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SEE TABLE 15.10 on page 434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Essential minerals found in minute amounts</a:t>
            </a:r>
          </a:p>
          <a:p>
            <a:r>
              <a:rPr lang="en-US" dirty="0" smtClean="0"/>
              <a:t>Make up less than .005% of adult body weight</a:t>
            </a:r>
          </a:p>
          <a:p>
            <a:pPr lvl="1"/>
            <a:r>
              <a:rPr lang="en-US" dirty="0" smtClean="0"/>
              <a:t>Iron</a:t>
            </a:r>
          </a:p>
          <a:p>
            <a:pPr lvl="1"/>
            <a:r>
              <a:rPr lang="en-US" dirty="0" smtClean="0"/>
              <a:t>Manganese</a:t>
            </a:r>
          </a:p>
          <a:p>
            <a:pPr lvl="1"/>
            <a:r>
              <a:rPr lang="en-US" dirty="0" smtClean="0"/>
              <a:t>Copper</a:t>
            </a:r>
          </a:p>
          <a:p>
            <a:pPr lvl="1"/>
            <a:r>
              <a:rPr lang="en-US" dirty="0" smtClean="0"/>
              <a:t>Iodine</a:t>
            </a:r>
          </a:p>
          <a:p>
            <a:pPr lvl="1"/>
            <a:r>
              <a:rPr lang="en-US" dirty="0" err="1" smtClean="0"/>
              <a:t>Colbalt</a:t>
            </a:r>
            <a:endParaRPr lang="en-US" dirty="0" smtClean="0"/>
          </a:p>
          <a:p>
            <a:pPr lvl="1"/>
            <a:r>
              <a:rPr lang="en-US" dirty="0" smtClean="0"/>
              <a:t>Zinc</a:t>
            </a:r>
          </a:p>
          <a:p>
            <a:pPr lvl="1"/>
            <a:r>
              <a:rPr lang="en-US" dirty="0" smtClean="0"/>
              <a:t>Fluorine</a:t>
            </a:r>
          </a:p>
          <a:p>
            <a:pPr lvl="1"/>
            <a:r>
              <a:rPr lang="en-US" dirty="0" smtClean="0"/>
              <a:t>Selenium</a:t>
            </a:r>
          </a:p>
          <a:p>
            <a:pPr lvl="1"/>
            <a:r>
              <a:rPr lang="en-US" dirty="0" smtClean="0"/>
              <a:t>Chromium</a:t>
            </a:r>
          </a:p>
          <a:p>
            <a:r>
              <a:rPr lang="en-US" dirty="0" smtClean="0"/>
              <a:t>SEE TABLE 15.11 on page 435</a:t>
            </a:r>
          </a:p>
        </p:txBody>
      </p:sp>
      <p:pic>
        <p:nvPicPr>
          <p:cNvPr id="4" name="Picture 4" descr="http://www.yourhealthandmine.net/vit4bguidetominerals_clip_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09800"/>
            <a:ext cx="455011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cureyourownallergiesinminutes.com/images/balanced%20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81400"/>
            <a:ext cx="2381250" cy="23881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Adequate Diets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Provides sufficient energy (calories), essential fatty acids, amino acids, vitamins and minerals to support optimal growth and to maintain and repair body tissues.</a:t>
            </a:r>
          </a:p>
          <a:p>
            <a:r>
              <a:rPr lang="en-US" dirty="0" smtClean="0"/>
              <a:t>Individual requirements depends on: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Sex</a:t>
            </a:r>
          </a:p>
          <a:p>
            <a:pPr lvl="1"/>
            <a:r>
              <a:rPr lang="en-US" dirty="0" smtClean="0"/>
              <a:t>Growth rate</a:t>
            </a:r>
          </a:p>
          <a:p>
            <a:pPr lvl="1"/>
            <a:r>
              <a:rPr lang="en-US" dirty="0" smtClean="0"/>
              <a:t>Physical activity</a:t>
            </a:r>
          </a:p>
          <a:p>
            <a:pPr lvl="1"/>
            <a:r>
              <a:rPr lang="en-US" dirty="0" smtClean="0"/>
              <a:t>Level of stress</a:t>
            </a:r>
          </a:p>
          <a:p>
            <a:pPr lvl="1"/>
            <a:r>
              <a:rPr lang="en-US" dirty="0" smtClean="0"/>
              <a:t>Genetic and other environmental factors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Macronutrients</a:t>
            </a:r>
          </a:p>
          <a:p>
            <a:pPr lvl="1"/>
            <a:r>
              <a:rPr lang="en-US" dirty="0" err="1" smtClean="0"/>
              <a:t>Carbs</a:t>
            </a:r>
            <a:r>
              <a:rPr lang="en-US" dirty="0" smtClean="0"/>
              <a:t>, Lipids, Proteins</a:t>
            </a:r>
          </a:p>
          <a:p>
            <a:pPr lvl="1"/>
            <a:r>
              <a:rPr lang="en-US" dirty="0" smtClean="0"/>
              <a:t>Are required in large amounts</a:t>
            </a:r>
          </a:p>
          <a:p>
            <a:pPr lvl="1"/>
            <a:r>
              <a:rPr lang="en-US" dirty="0" smtClean="0"/>
              <a:t>Provide energy and other specific functions</a:t>
            </a:r>
          </a:p>
          <a:p>
            <a:r>
              <a:rPr lang="en-US" dirty="0" smtClean="0"/>
              <a:t>Micronutrients</a:t>
            </a:r>
          </a:p>
          <a:p>
            <a:pPr lvl="1"/>
            <a:r>
              <a:rPr lang="en-US" dirty="0" smtClean="0"/>
              <a:t>Vitamins and Minerals</a:t>
            </a:r>
          </a:p>
          <a:p>
            <a:pPr lvl="1"/>
            <a:r>
              <a:rPr lang="en-US" dirty="0" smtClean="0"/>
              <a:t>Are required in small amounts</a:t>
            </a:r>
          </a:p>
          <a:p>
            <a:pPr lvl="1"/>
            <a:r>
              <a:rPr lang="en-US" dirty="0" smtClean="0"/>
              <a:t>Do not provide energy but aid the chemical reactions needed to extract energy from macronutrients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a.abcnews.com/images/Health/ht_new_food_plate_nt_110602_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14800"/>
            <a:ext cx="4495800" cy="2528888"/>
          </a:xfrm>
          <a:prstGeom prst="rect">
            <a:avLst/>
          </a:prstGeom>
          <a:noFill/>
        </p:spPr>
      </p:pic>
      <p:pic>
        <p:nvPicPr>
          <p:cNvPr id="43014" name="Picture 6" descr="http://www.causematters.com/wp-content/uploads/eatwellplate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4162425" cy="29218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Adequate Diets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diet that is adequate for everyone is possible</a:t>
            </a:r>
          </a:p>
          <a:p>
            <a:r>
              <a:rPr lang="en-US" dirty="0" smtClean="0"/>
              <a:t>Diagrams like the food plate/pyramids help organize foods only according to suggested relative amounts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Adequate Diets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Malnutrition</a:t>
            </a:r>
          </a:p>
          <a:p>
            <a:pPr lvl="1"/>
            <a:r>
              <a:rPr lang="en-US" dirty="0" smtClean="0"/>
              <a:t>Poor nutrition that results from a lack of nutrients or a failure to use them</a:t>
            </a:r>
          </a:p>
          <a:p>
            <a:pPr lvl="2"/>
            <a:r>
              <a:rPr lang="en-US" dirty="0" smtClean="0"/>
              <a:t>2 types:</a:t>
            </a:r>
          </a:p>
          <a:p>
            <a:pPr lvl="3"/>
            <a:r>
              <a:rPr lang="en-US" dirty="0" err="1" smtClean="0"/>
              <a:t>Undernutrition</a:t>
            </a:r>
            <a:endParaRPr lang="en-US" dirty="0" smtClean="0"/>
          </a:p>
          <a:p>
            <a:pPr lvl="4"/>
            <a:r>
              <a:rPr lang="en-US" dirty="0" smtClean="0"/>
              <a:t>Producing symptoms of deficiency disease</a:t>
            </a:r>
          </a:p>
          <a:p>
            <a:pPr lvl="3"/>
            <a:r>
              <a:rPr lang="en-US" dirty="0" err="1" smtClean="0"/>
              <a:t>Overnutrition</a:t>
            </a:r>
            <a:endParaRPr lang="en-US" dirty="0" smtClean="0"/>
          </a:p>
          <a:p>
            <a:pPr lvl="4"/>
            <a:r>
              <a:rPr lang="en-US" dirty="0" smtClean="0"/>
              <a:t>Arising from excess nutrient intake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See clinical application 15.4 on page 436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8080" cy="1143000"/>
          </a:xfrm>
        </p:spPr>
        <p:txBody>
          <a:bodyPr/>
          <a:lstStyle/>
          <a:p>
            <a:r>
              <a:rPr lang="en-US" dirty="0" smtClean="0"/>
              <a:t>Adequate Diets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/>
          <a:lstStyle/>
          <a:p>
            <a:r>
              <a:rPr lang="en-US" dirty="0" smtClean="0"/>
              <a:t>Causes of Malnutrition</a:t>
            </a:r>
          </a:p>
          <a:p>
            <a:pPr lvl="1"/>
            <a:r>
              <a:rPr lang="en-US" dirty="0" err="1" smtClean="0"/>
              <a:t>Undernutrition</a:t>
            </a:r>
            <a:endParaRPr lang="en-US" dirty="0" smtClean="0"/>
          </a:p>
          <a:p>
            <a:pPr lvl="2"/>
            <a:r>
              <a:rPr lang="en-US" dirty="0" smtClean="0"/>
              <a:t>Lack of food</a:t>
            </a:r>
          </a:p>
          <a:p>
            <a:pPr lvl="2"/>
            <a:r>
              <a:rPr lang="en-US" dirty="0" smtClean="0"/>
              <a:t>Poor quality of food</a:t>
            </a:r>
          </a:p>
          <a:p>
            <a:pPr lvl="1"/>
            <a:r>
              <a:rPr lang="en-US" dirty="0" err="1" smtClean="0"/>
              <a:t>Overnutrition</a:t>
            </a:r>
            <a:endParaRPr lang="en-US" dirty="0" smtClean="0"/>
          </a:p>
          <a:p>
            <a:pPr lvl="2"/>
            <a:r>
              <a:rPr lang="en-US" dirty="0" smtClean="0"/>
              <a:t>Overeating</a:t>
            </a:r>
          </a:p>
          <a:p>
            <a:pPr lvl="2"/>
            <a:r>
              <a:rPr lang="en-US" dirty="0" smtClean="0"/>
              <a:t>Taking too many vitamin supplements</a:t>
            </a:r>
            <a:endParaRPr lang="en-US" dirty="0"/>
          </a:p>
        </p:txBody>
      </p:sp>
      <p:pic>
        <p:nvPicPr>
          <p:cNvPr id="45058" name="Picture 2" descr="http://www.workfromhomeyummymummy.com/wp-content/uploads/2011/07/starving_child-sud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0" y="0"/>
            <a:ext cx="2552700" cy="4124326"/>
          </a:xfrm>
          <a:prstGeom prst="rect">
            <a:avLst/>
          </a:prstGeom>
          <a:noFill/>
        </p:spPr>
      </p:pic>
      <p:pic>
        <p:nvPicPr>
          <p:cNvPr id="45060" name="Picture 4" descr="http://t1.gstatic.com/images?q=tbn:ANd9GcQnn_tIapzqX5SPDwnYeaOk2pfF0b3z96JsA3OMw5PxidlatO574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015"/>
            <a:ext cx="3048000" cy="2091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Body Mass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used to determine whether a person is of adequate weight, overweight or obese</a:t>
            </a:r>
          </a:p>
          <a:p>
            <a:r>
              <a:rPr lang="en-US" dirty="0" smtClean="0"/>
              <a:t>To calculate</a:t>
            </a:r>
          </a:p>
          <a:p>
            <a:pPr lvl="1"/>
            <a:r>
              <a:rPr lang="en-US" dirty="0" smtClean="0"/>
              <a:t>Divide your weight in kilograms (2.2 pounds in 1 kilo) by your height in meters squared (1 foot is about .3 meters)</a:t>
            </a:r>
          </a:p>
          <a:p>
            <a:r>
              <a:rPr lang="en-US" dirty="0" smtClean="0"/>
              <a:t>See figure 15.34 on Page 437 to see where you fall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energy from macronutrients, units of heat</a:t>
            </a:r>
          </a:p>
          <a:p>
            <a:r>
              <a:rPr lang="en-US" dirty="0" smtClean="0"/>
              <a:t>Definition: the amount of heat required to raise the temperature of a gram of water by 1 degree </a:t>
            </a:r>
            <a:r>
              <a:rPr lang="en-US" dirty="0" err="1" smtClean="0"/>
              <a:t>celsius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Calorie used to measure food is 1000x greater, actually a kilocalorie</a:t>
            </a:r>
          </a:p>
          <a:p>
            <a:r>
              <a:rPr lang="en-US" dirty="0" smtClean="0"/>
              <a:t>Cellular oxidation yields calories</a:t>
            </a:r>
          </a:p>
          <a:p>
            <a:pPr lvl="1"/>
            <a:r>
              <a:rPr lang="en-US" dirty="0" smtClean="0"/>
              <a:t>1 g. of </a:t>
            </a:r>
            <a:r>
              <a:rPr lang="en-US" dirty="0" err="1" smtClean="0"/>
              <a:t>Carbs</a:t>
            </a:r>
            <a:r>
              <a:rPr lang="en-US" dirty="0" smtClean="0"/>
              <a:t>. or Proteins = 4.1 Cal.</a:t>
            </a:r>
          </a:p>
          <a:p>
            <a:pPr lvl="1"/>
            <a:r>
              <a:rPr lang="en-US" dirty="0" smtClean="0"/>
              <a:t>1 g. of Fat = 9.5 cal.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Nutrients that the human cells cannot synthesis (produce) therefore you eat them in your food.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err="1" smtClean="0"/>
              <a:t>Carbs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Lipids</a:t>
            </a:r>
          </a:p>
          <a:p>
            <a:pPr lvl="1"/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Vitamins</a:t>
            </a:r>
          </a:p>
          <a:p>
            <a:pPr lvl="1"/>
            <a:r>
              <a:rPr lang="en-US" dirty="0" smtClean="0"/>
              <a:t>Minerals</a:t>
            </a:r>
          </a:p>
          <a:p>
            <a:pPr lvl="1"/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29698" name="Picture 2" descr="http://www.garyschulman.com/files/QuickSiteImages/all_essential_nutrients_op_800x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971800"/>
            <a:ext cx="5105400" cy="3634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4114800" cy="5257800"/>
          </a:xfrm>
        </p:spPr>
        <p:txBody>
          <a:bodyPr/>
          <a:lstStyle/>
          <a:p>
            <a:r>
              <a:rPr lang="en-US" dirty="0" smtClean="0"/>
              <a:t>Organic compounds that include the sugars and starches</a:t>
            </a:r>
          </a:p>
          <a:p>
            <a:r>
              <a:rPr lang="en-US" dirty="0" smtClean="0"/>
              <a:t>Energy held in the chemical bonds is primarily used to power cellular processes.</a:t>
            </a:r>
          </a:p>
          <a:p>
            <a:endParaRPr lang="en-US" dirty="0"/>
          </a:p>
        </p:txBody>
      </p:sp>
      <p:pic>
        <p:nvPicPr>
          <p:cNvPr id="28674" name="Picture 2" descr="http://upload.wikimedia.org/wikipedia/commons/thumb/5/5c/Starchy-foods..jpg/220px-Starchy-food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471" y="1447800"/>
            <a:ext cx="3739029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ietsindetails.com/userfiles/car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4114800" cy="304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/>
          <a:lstStyle/>
          <a:p>
            <a:r>
              <a:rPr lang="en-US" dirty="0" smtClean="0"/>
              <a:t>Carbohydrate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Starch</a:t>
            </a:r>
          </a:p>
          <a:p>
            <a:pPr lvl="1"/>
            <a:r>
              <a:rPr lang="en-US" dirty="0" smtClean="0"/>
              <a:t>Grains and vegetables</a:t>
            </a:r>
          </a:p>
          <a:p>
            <a:r>
              <a:rPr lang="en-US" dirty="0" smtClean="0"/>
              <a:t>Glycogen</a:t>
            </a:r>
          </a:p>
          <a:p>
            <a:pPr lvl="1"/>
            <a:r>
              <a:rPr lang="en-US" dirty="0" smtClean="0"/>
              <a:t>Meats</a:t>
            </a:r>
          </a:p>
          <a:p>
            <a:r>
              <a:rPr lang="en-US" dirty="0" smtClean="0"/>
              <a:t>Disaccharides</a:t>
            </a:r>
          </a:p>
          <a:p>
            <a:pPr lvl="1"/>
            <a:r>
              <a:rPr lang="en-US" dirty="0" smtClean="0"/>
              <a:t>Milk sugar, cane sugar, beet sugar, molasses</a:t>
            </a:r>
          </a:p>
          <a:p>
            <a:r>
              <a:rPr lang="en-US" dirty="0" err="1" smtClean="0"/>
              <a:t>Monosaccharides</a:t>
            </a:r>
            <a:endParaRPr lang="en-US" dirty="0" smtClean="0"/>
          </a:p>
          <a:p>
            <a:pPr lvl="1"/>
            <a:r>
              <a:rPr lang="en-US" dirty="0" smtClean="0"/>
              <a:t>Honey and fruits</a:t>
            </a:r>
          </a:p>
          <a:p>
            <a:r>
              <a:rPr lang="en-US" dirty="0" smtClean="0"/>
              <a:t>Digestion breaks down all these so they can be absorbed easily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ractivahealth.com/articles/Images/celery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2465"/>
            <a:ext cx="3581400" cy="27855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Sources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Cellulose…Fiber…Roughage</a:t>
            </a:r>
          </a:p>
          <a:p>
            <a:pPr lvl="1"/>
            <a:r>
              <a:rPr lang="en-US" dirty="0" smtClean="0"/>
              <a:t>Complex, found in celery and lettuce</a:t>
            </a:r>
          </a:p>
          <a:p>
            <a:pPr lvl="1"/>
            <a:r>
              <a:rPr lang="en-US" dirty="0" smtClean="0"/>
              <a:t>Can’t be digested</a:t>
            </a:r>
          </a:p>
          <a:p>
            <a:pPr lvl="1"/>
            <a:r>
              <a:rPr lang="en-US" dirty="0" smtClean="0"/>
              <a:t>Needed because it provides bulk against which the muscular wall of the digestive system can push, easing the movement of the intestinal contents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sugars are converted to glucose by the liver so the body can obtain cellular fuel</a:t>
            </a:r>
          </a:p>
          <a:p>
            <a:r>
              <a:rPr lang="en-US" dirty="0" smtClean="0"/>
              <a:t>Excess glucose is converted to glycogen to be stored in the liver and muscles but only a certain amount can be stored, all other gets converted to fat and stored as adipose tissue</a:t>
            </a:r>
          </a:p>
          <a:p>
            <a:r>
              <a:rPr lang="en-US" dirty="0" smtClean="0"/>
              <a:t>To obtain energy the body first uses metabolized glucose, then stored glycogen, then fats and proteins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254</TotalTime>
  <Words>1346</Words>
  <Application>Microsoft Office PowerPoint</Application>
  <PresentationFormat>On-screen Show (4:3)</PresentationFormat>
  <Paragraphs>240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Nutrition</vt:lpstr>
      <vt:lpstr>Nutrition and Nutrients</vt:lpstr>
      <vt:lpstr>Other Key Terms</vt:lpstr>
      <vt:lpstr>Calories</vt:lpstr>
      <vt:lpstr>Essential Nutrients</vt:lpstr>
      <vt:lpstr>Carbohydrates</vt:lpstr>
      <vt:lpstr>Carbohydrate Sources</vt:lpstr>
      <vt:lpstr>Carbohydrate Sources Cont.</vt:lpstr>
      <vt:lpstr>Carbohydrate Use</vt:lpstr>
      <vt:lpstr>Carbohydrate Use Cont.</vt:lpstr>
      <vt:lpstr>Carbohydrate Requirements</vt:lpstr>
      <vt:lpstr>Lipids</vt:lpstr>
      <vt:lpstr>Lipid Sources</vt:lpstr>
      <vt:lpstr>Lipid Use</vt:lpstr>
      <vt:lpstr>Lipid Use Cont.</vt:lpstr>
      <vt:lpstr>Lipid Requirements</vt:lpstr>
      <vt:lpstr>Proteins</vt:lpstr>
      <vt:lpstr>Protein Sources</vt:lpstr>
      <vt:lpstr>Protein Sources Cont.</vt:lpstr>
      <vt:lpstr>Protein Use</vt:lpstr>
      <vt:lpstr>Protein Requirements</vt:lpstr>
      <vt:lpstr>Vitamins</vt:lpstr>
      <vt:lpstr>Fat-Soluble Vitamins</vt:lpstr>
      <vt:lpstr>Water-Soluble Vitamins</vt:lpstr>
      <vt:lpstr>Minerals</vt:lpstr>
      <vt:lpstr>Characteristics of Minerals</vt:lpstr>
      <vt:lpstr>Major Minerals</vt:lpstr>
      <vt:lpstr>Trace Elements</vt:lpstr>
      <vt:lpstr>Adequate Diets</vt:lpstr>
      <vt:lpstr>Adequate Diets Cont.</vt:lpstr>
      <vt:lpstr>Adequate Diets</vt:lpstr>
      <vt:lpstr>Adequate Diets Cont.</vt:lpstr>
      <vt:lpstr>Body Mass Index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HP Authorized Customer</dc:creator>
  <cp:lastModifiedBy>Cindy McAndrew</cp:lastModifiedBy>
  <cp:revision>25</cp:revision>
  <dcterms:created xsi:type="dcterms:W3CDTF">2012-04-14T17:46:23Z</dcterms:created>
  <dcterms:modified xsi:type="dcterms:W3CDTF">2014-03-12T20:01:52Z</dcterms:modified>
</cp:coreProperties>
</file>